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1" r:id="rId10"/>
    <p:sldId id="273" r:id="rId11"/>
    <p:sldId id="274" r:id="rId12"/>
    <p:sldId id="275" r:id="rId13"/>
    <p:sldId id="276" r:id="rId14"/>
    <p:sldId id="259" r:id="rId15"/>
    <p:sldId id="260" r:id="rId16"/>
    <p:sldId id="26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iblioteka.uniwersytecka.kielce" TargetMode="External"/><Relationship Id="rId2" Type="http://schemas.openxmlformats.org/officeDocument/2006/relationships/hyperlink" Target="https://www.ujk.edu.pl/webujk/resources/2021/12/Opracowanie_i_udostepnienie_online_unikatowych_dokumentow_swietokrzyskiej_Solidarnosci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bliotekacyfrowa.ujk.edu.pl/dlibra/collectiondescription/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k.edu.p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uk.ujk.edu.p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v.pl/web/edukacja-i-nauka/spoleczna-odpowiedzialnosc-nauk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k.ujk.edu.pl/" TargetMode="External"/><Relationship Id="rId2" Type="http://schemas.openxmlformats.org/officeDocument/2006/relationships/hyperlink" Target="https://www.solidarnosc-swietokrzyska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bliotekacyfrowa.ujk.edu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cyfrowa.ujk.edu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740876"/>
            <a:ext cx="8361229" cy="1732565"/>
          </a:xfrm>
        </p:spPr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Raport - PREZENTACJA EFEKTÓW projektu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 smtClean="0"/>
              <a:t>udostępnienie </a:t>
            </a:r>
            <a:r>
              <a:rPr lang="pl-PL" sz="3200" b="1" i="1" dirty="0"/>
              <a:t>online unikatowych dokumentów świętokrzyskiej "Solidarności</a:t>
            </a:r>
            <a:r>
              <a:rPr lang="pl-PL" sz="3200" dirty="0" smtClean="0"/>
              <a:t>"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9905" y="3845765"/>
            <a:ext cx="6831673" cy="1086237"/>
          </a:xfrm>
        </p:spPr>
        <p:txBody>
          <a:bodyPr>
            <a:normAutofit fontScale="62500" lnSpcReduction="20000"/>
          </a:bodyPr>
          <a:lstStyle/>
          <a:p>
            <a:r>
              <a:rPr lang="pl-PL" cap="all" dirty="0"/>
              <a:t>Dofinansowano </a:t>
            </a:r>
            <a:endParaRPr lang="pl-PL" dirty="0"/>
          </a:p>
          <a:p>
            <a:r>
              <a:rPr lang="pl-PL" cap="all" dirty="0"/>
              <a:t>ze środków </a:t>
            </a:r>
            <a:r>
              <a:rPr lang="pl-PL" cap="all" dirty="0" err="1" smtClean="0"/>
              <a:t>BUDżETU</a:t>
            </a:r>
            <a:r>
              <a:rPr lang="pl-PL" cap="all" dirty="0" smtClean="0"/>
              <a:t> </a:t>
            </a:r>
            <a:r>
              <a:rPr lang="pl-PL" cap="all" dirty="0"/>
              <a:t>PAŃSTWA</a:t>
            </a:r>
            <a:endParaRPr lang="pl-PL" dirty="0"/>
          </a:p>
          <a:p>
            <a:r>
              <a:rPr lang="pl-PL" cap="all" dirty="0"/>
              <a:t>program Ministra Edukacji i Nauki: Społeczna odpowiedzialność </a:t>
            </a:r>
            <a:r>
              <a:rPr lang="pl-PL" cap="all" dirty="0" err="1"/>
              <a:t>naukI</a:t>
            </a:r>
            <a:r>
              <a:rPr lang="pl-PL" cap="all" dirty="0"/>
              <a:t> </a:t>
            </a:r>
            <a:br>
              <a:rPr lang="pl-PL" cap="all" dirty="0"/>
            </a:br>
            <a:r>
              <a:rPr lang="pl-PL" cap="all" dirty="0"/>
              <a:t>moduł: Wsparcie dla bibliotek naukowych</a:t>
            </a:r>
            <a:br>
              <a:rPr lang="pl-PL" cap="all" dirty="0"/>
            </a:b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5304326"/>
            <a:ext cx="2943225" cy="11906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33" y="414663"/>
            <a:ext cx="1816765" cy="114005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963508" y="6494951"/>
            <a:ext cx="451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OPRAC. Karolina Wicha Kielce 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8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W wyniku realizacji projektu osiągnięto </a:t>
            </a:r>
            <a:r>
              <a:rPr lang="pl-PL" sz="2400" dirty="0"/>
              <a:t>społeczną użyteczność wartości zadania polegającą na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sz="2400" dirty="0" smtClean="0"/>
          </a:p>
          <a:p>
            <a:pPr algn="just"/>
            <a:r>
              <a:rPr lang="pl-PL" dirty="0" smtClean="0"/>
              <a:t>utrwaleniu </a:t>
            </a:r>
            <a:r>
              <a:rPr lang="pl-PL" dirty="0"/>
              <a:t>w pamięci społecznej, szczególnie młodego pokolenia Polaków, historii przełomowych momentów w dziejach Polski</a:t>
            </a:r>
            <a:r>
              <a:rPr lang="pl-PL" dirty="0" smtClean="0"/>
              <a:t>;</a:t>
            </a:r>
          </a:p>
          <a:p>
            <a:pPr algn="just"/>
            <a:r>
              <a:rPr lang="pl-PL" dirty="0" smtClean="0"/>
              <a:t>przybliżeniu </a:t>
            </a:r>
            <a:r>
              <a:rPr lang="pl-PL" dirty="0"/>
              <a:t>w nowoczesnej formie, historii jednej z najważniejszych struktur opozycji niepodległościowej epoki PRL</a:t>
            </a:r>
            <a:r>
              <a:rPr lang="pl-PL" dirty="0" smtClean="0"/>
              <a:t>;</a:t>
            </a:r>
          </a:p>
          <a:p>
            <a:pPr algn="just"/>
            <a:r>
              <a:rPr lang="pl-PL" dirty="0" smtClean="0"/>
              <a:t>udziale </a:t>
            </a:r>
            <a:r>
              <a:rPr lang="pl-PL" dirty="0"/>
              <a:t>w budowie otwartego społeczeństwa wiedzy</a:t>
            </a:r>
            <a:r>
              <a:rPr lang="pl-PL" dirty="0" smtClean="0"/>
              <a:t>;</a:t>
            </a:r>
          </a:p>
          <a:p>
            <a:pPr algn="just"/>
            <a:r>
              <a:rPr lang="pl-PL" dirty="0" smtClean="0"/>
              <a:t>zwiększeniu potencjału naukowo-badawczego </a:t>
            </a:r>
            <a:r>
              <a:rPr lang="pl-PL" dirty="0"/>
              <a:t>szkół wyższych poprzez poprawę jakości kształcenia i dostępu do </a:t>
            </a:r>
            <a:r>
              <a:rPr lang="pl-PL" dirty="0" smtClean="0"/>
              <a:t>wiedzy; wzrosła atrakcyjność </a:t>
            </a:r>
            <a:r>
              <a:rPr lang="pl-PL" dirty="0"/>
              <a:t>materiałów źródłowych oferowanych użytkownikowi/ pracownikowi naukowemu i dydaktycznemu przez Bibliotekę</a:t>
            </a:r>
            <a:r>
              <a:rPr lang="pl-PL" dirty="0" smtClean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W wyniku realizacji zadania, efekty projektu są wykorzystane w następujących dziedzinach nauki: </a:t>
            </a: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dirty="0" smtClean="0"/>
              <a:t>nauki społeczne/nauki </a:t>
            </a:r>
            <a:r>
              <a:rPr lang="pl-PL" dirty="0"/>
              <a:t>o polityce i </a:t>
            </a:r>
            <a:r>
              <a:rPr lang="pl-PL" dirty="0" smtClean="0"/>
              <a:t>administracji</a:t>
            </a:r>
            <a:endParaRPr lang="pl-PL" dirty="0"/>
          </a:p>
          <a:p>
            <a:r>
              <a:rPr lang="pl-PL" dirty="0" smtClean="0"/>
              <a:t>nauki </a:t>
            </a:r>
            <a:r>
              <a:rPr lang="pl-PL" dirty="0"/>
              <a:t>humanistyczne (historia).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Zastosowanie </a:t>
            </a:r>
            <a:r>
              <a:rPr lang="pl-PL" dirty="0"/>
              <a:t>praktyczne projektu to przede wszystkim tworzenie </a:t>
            </a:r>
            <a:r>
              <a:rPr lang="pl-PL" dirty="0" smtClean="0"/>
              <a:t>wiarygodnych </a:t>
            </a:r>
            <a:r>
              <a:rPr lang="pl-PL" dirty="0"/>
              <a:t>ekspertyz, analiz </a:t>
            </a:r>
            <a:r>
              <a:rPr lang="pl-PL" dirty="0" smtClean="0"/>
              <a:t>w </a:t>
            </a:r>
            <a:r>
              <a:rPr lang="pl-PL" dirty="0"/>
              <a:t>oparciu o uczciwe i starannie prowadzone badania naukowe oparte na rzetelnym materiale źródłowym dotyczącym powstania i funkcjonowania ruchu solidarnościowego w latach 1980–1989 oraz historii oporu społecznego wobec władzy komunistycznej w Polsce. Udostępnione materiały stanowią źródło do badań w obszarach </a:t>
            </a:r>
            <a:r>
              <a:rPr lang="pl-PL" dirty="0" smtClean="0"/>
              <a:t>nauk społecznych/nauk </a:t>
            </a:r>
            <a:r>
              <a:rPr lang="pl-PL" dirty="0"/>
              <a:t>o polityce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administracji oraz nauk humanistycznych </a:t>
            </a:r>
            <a:r>
              <a:rPr lang="pl-PL" dirty="0"/>
              <a:t>(historia</a:t>
            </a:r>
            <a:r>
              <a:rPr lang="pl-PL" dirty="0" smtClean="0"/>
              <a:t>) dla </a:t>
            </a:r>
            <a:r>
              <a:rPr lang="pl-PL" dirty="0"/>
              <a:t>pracowników naukowych, doktorantów, studentów </a:t>
            </a:r>
            <a:r>
              <a:rPr lang="pl-PL" dirty="0" smtClean="0"/>
              <a:t>oraz  osób </a:t>
            </a:r>
            <a:r>
              <a:rPr lang="pl-PL" dirty="0"/>
              <a:t>niezwiązanych zawodowo ze sferą nauki np. regionaliści, dziennikarze, politycy.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100" dirty="0" smtClean="0"/>
              <a:t>Formy upowszechniania wyników:</a:t>
            </a:r>
          </a:p>
          <a:p>
            <a:pPr algn="just"/>
            <a:r>
              <a:rPr lang="pl-PL" dirty="0" smtClean="0"/>
              <a:t>Informacja </a:t>
            </a:r>
            <a:r>
              <a:rPr lang="pl-PL" dirty="0"/>
              <a:t>o pozyskaniu dofinansowania ogłoszona została na stronach </a:t>
            </a:r>
            <a:r>
              <a:rPr lang="pl-PL" dirty="0" smtClean="0"/>
              <a:t>Uniwersytetu Jana Kochanowskiego </a:t>
            </a:r>
            <a:br>
              <a:rPr lang="pl-PL" dirty="0" smtClean="0"/>
            </a:br>
            <a:r>
              <a:rPr lang="pl-PL" dirty="0" smtClean="0"/>
              <a:t>w Kielcach, </a:t>
            </a:r>
            <a:r>
              <a:rPr lang="pl-PL" dirty="0"/>
              <a:t>w tym </a:t>
            </a:r>
            <a:r>
              <a:rPr lang="pl-PL" dirty="0" smtClean="0"/>
              <a:t>na stronie </a:t>
            </a:r>
            <a:r>
              <a:rPr lang="pl-PL" dirty="0"/>
              <a:t>Biblioteki. Przez cały czas realizacji projektu oraz po jego zakończeniu, </a:t>
            </a:r>
            <a:r>
              <a:rPr lang="pl-PL" dirty="0" smtClean="0"/>
              <a:t>informacje są </a:t>
            </a:r>
            <a:r>
              <a:rPr lang="pl-PL" dirty="0"/>
              <a:t>dostępne, w specjalnej zakładce na stronie </a:t>
            </a:r>
            <a:r>
              <a:rPr lang="pl-PL" dirty="0" smtClean="0"/>
              <a:t>Uniwersytetu i Biblioteki UJK.</a:t>
            </a:r>
          </a:p>
          <a:p>
            <a:pPr algn="just"/>
            <a:r>
              <a:rPr lang="pl-PL" dirty="0" smtClean="0"/>
              <a:t>Zrealizowano </a:t>
            </a:r>
            <a:r>
              <a:rPr lang="pl-PL" dirty="0"/>
              <a:t>(i nadal są realizowane) działania informacyjne dotyczące otrzymanego dofinansowania, zgodnie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Rozporządzeniem Rady Ministrów z dnia 7 maja 2021 r. w sprawie określenia działań informacyjnych podejmowanych przez podmioty realizujące zadania finansowane lub dofinansowane z budżetu państwa lub z państwowych funduszy celowych (Dz. U. z 2021 r. poz. 953) oraz Rozporządzeniem Rady Ministrów z dnia 20 grudnia 2021 r. zmieniającym rozporządzenie w sprawie określenia działań informacyjnych podejmowanych przez podmioty realizujące zadania finansowane lub dofinansowane z budżetu państwa lub z państwowych funduszy celowych. Umieszczono plakat informacyjny oraz zamieszczono informację na stronie internetowej </a:t>
            </a:r>
            <a:r>
              <a:rPr lang="pl-PL" dirty="0" smtClean="0"/>
              <a:t>Uniwersytetu Jana Kochanowskiego w Kielcach.</a:t>
            </a:r>
          </a:p>
          <a:p>
            <a:pPr algn="just"/>
            <a:r>
              <a:rPr lang="pl-PL" dirty="0" smtClean="0"/>
              <a:t>Informacja </a:t>
            </a:r>
            <a:r>
              <a:rPr lang="pl-PL" dirty="0"/>
              <a:t>na </a:t>
            </a:r>
            <a:r>
              <a:rPr lang="pl-PL" dirty="0" smtClean="0"/>
              <a:t>stronie internetowej</a:t>
            </a:r>
            <a:r>
              <a:rPr lang="pl-PL" dirty="0"/>
              <a:t>  oraz na profilu w internetowym serwisie społecznościowym </a:t>
            </a:r>
            <a:endParaRPr lang="pl-PL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(</a:t>
            </a:r>
            <a:r>
              <a:rPr lang="pl-PL" dirty="0" smtClean="0">
                <a:hlinkClick r:id="rId2"/>
              </a:rPr>
              <a:t>https://www.ujk.edu.pl/webujk/resources/2021/12/Opracowanie_i_udostepnienie_online_unikatowych_dokumentow_swietokrzyskiej_Solidarnosci.pdf</a:t>
            </a:r>
            <a:r>
              <a:rPr lang="pl-PL" dirty="0" smtClean="0"/>
              <a:t>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(</a:t>
            </a:r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://www.facebook.com/biblioteka.uniwersytecka.kielce</a:t>
            </a:r>
            <a:r>
              <a:rPr lang="pl-PL" dirty="0" smtClean="0"/>
              <a:t>).</a:t>
            </a:r>
          </a:p>
          <a:p>
            <a:pPr marL="0" indent="0" algn="just">
              <a:buNone/>
            </a:pPr>
            <a:r>
              <a:rPr lang="pl-PL" dirty="0" smtClean="0"/>
              <a:t>Informacja </a:t>
            </a:r>
            <a:r>
              <a:rPr lang="pl-PL" dirty="0"/>
              <a:t>zawiera: barwy Rzeczypospolitej Polskiej i wizerunek godła Rzeczypospolitej Polskiej; </a:t>
            </a:r>
            <a:r>
              <a:rPr lang="pl-PL" dirty="0" smtClean="0"/>
              <a:t>informację</a:t>
            </a:r>
            <a:br>
              <a:rPr lang="pl-PL" dirty="0" smtClean="0"/>
            </a:br>
            <a:r>
              <a:rPr lang="pl-PL" dirty="0" smtClean="0"/>
              <a:t>o</a:t>
            </a:r>
            <a:r>
              <a:rPr lang="pl-PL" dirty="0"/>
              <a:t>  dofinansowaniu zadania z budżetu państwa; nazwę programu; nazwę zadania; wartość </a:t>
            </a:r>
            <a:r>
              <a:rPr lang="pl-PL" dirty="0" smtClean="0"/>
              <a:t>dofinansowania i </a:t>
            </a:r>
            <a:r>
              <a:rPr lang="pl-PL" dirty="0"/>
              <a:t>całkowitą wartość zadania; krótki opis zadania.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just"/>
            <a:r>
              <a:rPr lang="pl-PL" dirty="0" smtClean="0"/>
              <a:t>Informacjami </a:t>
            </a:r>
            <a:r>
              <a:rPr lang="pl-PL" dirty="0"/>
              <a:t>o </a:t>
            </a:r>
            <a:r>
              <a:rPr lang="pl-PL" dirty="0" smtClean="0"/>
              <a:t>pozyskanym z </a:t>
            </a:r>
            <a:r>
              <a:rPr lang="pl-PL" dirty="0"/>
              <a:t>Ministerstwa dofinansowaniu opatrzone są </a:t>
            </a:r>
            <a:r>
              <a:rPr lang="pl-PL" dirty="0" smtClean="0"/>
              <a:t>obiekty  </a:t>
            </a:r>
            <a:r>
              <a:rPr lang="pl-PL" dirty="0"/>
              <a:t>umieszczone w Bibliotece Cyfrowej Uniwersytetu Jana Kochanowskiego &gt; Projekty &gt; Opracowanie i udostępnienie online unikatowych dokumentów świętokrzyskiej "Solidarności". W każdym opisie podane jest źródło finansowania </a:t>
            </a:r>
            <a:r>
              <a:rPr lang="pl-PL" dirty="0" smtClean="0"/>
              <a:t>SONB/SP/512064/2021.</a:t>
            </a:r>
          </a:p>
          <a:p>
            <a:pPr marL="0" indent="0" algn="just">
              <a:buNone/>
            </a:pPr>
            <a:r>
              <a:rPr lang="pl-PL" dirty="0" smtClean="0"/>
              <a:t>      zob.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bibliotekacyfrowa.ujk.edu.pl/dlibra/collectiondescription/82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Wszystkie </a:t>
            </a:r>
            <a:r>
              <a:rPr lang="pl-PL" dirty="0"/>
              <a:t>obiekty są też w drugiej kolekcji</a:t>
            </a:r>
            <a:r>
              <a:rPr lang="pl-PL" dirty="0" smtClean="0"/>
              <a:t>:</a:t>
            </a:r>
          </a:p>
          <a:p>
            <a:pPr marL="0" indent="0" algn="just">
              <a:buNone/>
            </a:pPr>
            <a:r>
              <a:rPr lang="pl-PL" dirty="0" smtClean="0"/>
              <a:t>      Biblioteka </a:t>
            </a:r>
            <a:r>
              <a:rPr lang="pl-PL" dirty="0"/>
              <a:t>Cyfrowa Uniwersytetu Jana Kochanowskiego &gt; Biblioteka Uniwersytecka &gt;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&gt;   Dokumenty </a:t>
            </a:r>
            <a:r>
              <a:rPr lang="pl-PL" dirty="0"/>
              <a:t>świętokrzyskiej </a:t>
            </a:r>
            <a:r>
              <a:rPr lang="pl-PL" dirty="0" smtClean="0"/>
              <a:t>„Solidarności”.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07" y="1529862"/>
            <a:ext cx="7814701" cy="3261213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Wejdź na </a:t>
            </a:r>
            <a:r>
              <a:rPr lang="pl-PL" dirty="0" smtClean="0">
                <a:hlinkClick r:id="rId3"/>
              </a:rPr>
              <a:t>https://www.ujk.edu.pl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20" y="3429733"/>
            <a:ext cx="3506611" cy="293479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502921" y="6031524"/>
            <a:ext cx="3420208" cy="4484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górę 5"/>
          <p:cNvSpPr/>
          <p:nvPr/>
        </p:nvSpPr>
        <p:spPr>
          <a:xfrm>
            <a:off x="2004647" y="4935232"/>
            <a:ext cx="624254" cy="11957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6"/>
          <p:cNvSpPr/>
          <p:nvPr/>
        </p:nvSpPr>
        <p:spPr>
          <a:xfrm rot="5400000">
            <a:off x="7186246" y="5605096"/>
            <a:ext cx="624254" cy="11957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36481" y="5472811"/>
            <a:ext cx="5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1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174522" y="5472811"/>
            <a:ext cx="4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2</a:t>
            </a:r>
            <a:endParaRPr lang="pl-P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Wejdź na </a:t>
            </a:r>
            <a:r>
              <a:rPr lang="pl-PL" dirty="0">
                <a:hlinkClick r:id="rId2"/>
              </a:rPr>
              <a:t>https://buk.ujk.edu.pl/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97" y="1776046"/>
            <a:ext cx="6814342" cy="336086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853355" y="2637692"/>
            <a:ext cx="580292" cy="3077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95" y="4160157"/>
            <a:ext cx="5514249" cy="258354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543495" y="5231423"/>
            <a:ext cx="4235874" cy="4747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6"/>
          <p:cNvSpPr/>
          <p:nvPr/>
        </p:nvSpPr>
        <p:spPr>
          <a:xfrm rot="1367113">
            <a:off x="4199287" y="3015315"/>
            <a:ext cx="624254" cy="130675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 rot="5400000">
            <a:off x="5221963" y="4879937"/>
            <a:ext cx="624254" cy="11957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93464" y="3279530"/>
            <a:ext cx="524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05489" y="5629344"/>
            <a:ext cx="4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2</a:t>
            </a:r>
            <a:endParaRPr lang="pl-P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8287" y="2092570"/>
            <a:ext cx="9348592" cy="2558562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altLang="pl-PL" sz="1800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pl-PL" sz="1800" cap="none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85" y="175554"/>
            <a:ext cx="1624545" cy="12136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5304326"/>
            <a:ext cx="2943225" cy="1190625"/>
          </a:xfrm>
          <a:prstGeom prst="rect">
            <a:avLst/>
          </a:prstGeom>
        </p:spPr>
      </p:pic>
      <p:pic>
        <p:nvPicPr>
          <p:cNvPr id="13" name="Picture 8" descr="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00" y="2350600"/>
            <a:ext cx="433998" cy="4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00" y="3033469"/>
            <a:ext cx="433998" cy="4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00" y="3716338"/>
            <a:ext cx="433998" cy="4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 flipH="1">
            <a:off x="3578563" y="2899076"/>
            <a:ext cx="485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pl-PL" altLang="pl-PL" dirty="0" smtClean="0">
                <a:latin typeface="Arial" panose="020B0604020202020204" pitchFamily="34" charset="0"/>
              </a:rPr>
              <a:t>opracowano </a:t>
            </a:r>
            <a:r>
              <a:rPr lang="pl-PL" altLang="pl-PL" dirty="0">
                <a:latin typeface="Arial" panose="020B0604020202020204" pitchFamily="34" charset="0"/>
              </a:rPr>
              <a:t>2202 dokumenty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 flipH="1">
            <a:off x="3578563" y="2252745"/>
            <a:ext cx="467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 smtClean="0">
                <a:latin typeface="Arial" panose="020B0604020202020204" pitchFamily="34" charset="0"/>
              </a:rPr>
              <a:t>zabezpieczono </a:t>
            </a:r>
            <a:r>
              <a:rPr lang="pl-PL" altLang="pl-PL" dirty="0">
                <a:latin typeface="Arial" panose="020B0604020202020204" pitchFamily="34" charset="0"/>
              </a:rPr>
              <a:t>i </a:t>
            </a:r>
            <a:r>
              <a:rPr lang="pl-PL" altLang="pl-PL" dirty="0" smtClean="0">
                <a:latin typeface="Arial" panose="020B0604020202020204" pitchFamily="34" charset="0"/>
              </a:rPr>
              <a:t>upowszechniono </a:t>
            </a:r>
            <a:r>
              <a:rPr lang="pl-PL" altLang="pl-PL" dirty="0">
                <a:latin typeface="Arial" panose="020B0604020202020204" pitchFamily="34" charset="0"/>
              </a:rPr>
              <a:t>4051 kart </a:t>
            </a:r>
            <a:br>
              <a:rPr lang="pl-PL" altLang="pl-PL" dirty="0"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 flipH="1">
            <a:off x="3667928" y="3636604"/>
            <a:ext cx="467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 smtClean="0">
                <a:latin typeface="Arial" panose="020B0604020202020204" pitchFamily="34" charset="0"/>
              </a:rPr>
              <a:t>wykonano </a:t>
            </a:r>
            <a:r>
              <a:rPr lang="pl-PL" altLang="pl-PL" dirty="0">
                <a:latin typeface="Arial" panose="020B0604020202020204" pitchFamily="34" charset="0"/>
              </a:rPr>
              <a:t>8102 skany</a:t>
            </a:r>
            <a:br>
              <a:rPr lang="pl-PL" altLang="pl-PL" dirty="0"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40977" y="1608992"/>
            <a:ext cx="580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 wyniku zrealizowanego projektu: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6863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168222"/>
            <a:ext cx="6054510" cy="6513932"/>
          </a:xfrm>
        </p:spPr>
      </p:pic>
    </p:spTree>
    <p:extLst>
      <p:ext uri="{BB962C8B-B14F-4D97-AF65-F5344CB8AC3E}">
        <p14:creationId xmlns:p14="http://schemas.microsoft.com/office/powerpoint/2010/main" val="41948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42999" y="2294304"/>
            <a:ext cx="10313377" cy="4053742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W latach </a:t>
            </a:r>
            <a:r>
              <a:rPr lang="pl-PL" dirty="0" smtClean="0"/>
              <a:t>2021-2022 </a:t>
            </a:r>
            <a:r>
              <a:rPr lang="pl-PL" dirty="0"/>
              <a:t>w Bibliotece </a:t>
            </a:r>
            <a:r>
              <a:rPr lang="pl-PL" dirty="0" smtClean="0"/>
              <a:t>Uniwersyteckiej Uniwersytetu Jana Kochanowskiego </a:t>
            </a:r>
            <a:br>
              <a:rPr lang="pl-PL" dirty="0" smtClean="0"/>
            </a:br>
            <a:r>
              <a:rPr lang="pl-PL" dirty="0" smtClean="0"/>
              <a:t>w Kielcach realizowano </a:t>
            </a:r>
            <a:r>
              <a:rPr lang="pl-PL" dirty="0"/>
              <a:t>projekt pn</a:t>
            </a:r>
            <a:r>
              <a:rPr lang="pl-PL" dirty="0" smtClean="0"/>
              <a:t>. </a:t>
            </a:r>
            <a:r>
              <a:rPr lang="pl-PL" dirty="0"/>
              <a:t>„Opracowanie i udostępnienie online unikatowych dokumentów świętokrzyskiej "Solidarności</a:t>
            </a:r>
            <a:r>
              <a:rPr lang="pl-PL" dirty="0" smtClean="0"/>
              <a:t>".</a:t>
            </a:r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/>
              <a:t>Projekt dofinansowano z programu </a:t>
            </a:r>
            <a:r>
              <a:rPr lang="pl-PL" dirty="0">
                <a:hlinkClick r:id="rId2"/>
              </a:rPr>
              <a:t>„Społeczna odpowiedzialność nauki” </a:t>
            </a:r>
            <a:r>
              <a:rPr lang="pl-PL" dirty="0"/>
              <a:t>Ministra </a:t>
            </a:r>
            <a:r>
              <a:rPr lang="pl-PL" dirty="0" smtClean="0"/>
              <a:t>Edukacji </a:t>
            </a:r>
            <a:br>
              <a:rPr lang="pl-PL" dirty="0" smtClean="0"/>
            </a:br>
            <a:r>
              <a:rPr lang="pl-PL" dirty="0" smtClean="0"/>
              <a:t>i Nauki (</a:t>
            </a:r>
            <a:r>
              <a:rPr lang="pl-PL" dirty="0"/>
              <a:t>moduł „Wsparcie dla bibliotek naukowych”) w ramach umowy</a:t>
            </a:r>
            <a:br>
              <a:rPr lang="pl-PL" dirty="0"/>
            </a:br>
            <a:r>
              <a:rPr lang="pl-PL" dirty="0"/>
              <a:t>SONB/SP/512064/2021. Wniosek projektowy został bardzo dobrze oceniony przez </a:t>
            </a:r>
            <a:r>
              <a:rPr lang="pl-PL" dirty="0" smtClean="0"/>
              <a:t>powołany przez Ministra </a:t>
            </a:r>
            <a:r>
              <a:rPr lang="pl-PL" dirty="0"/>
              <a:t>zespół doradczy, zajmując wysoką trzecią pozycję na liście rankingowej. </a:t>
            </a:r>
            <a:r>
              <a:rPr lang="pl-PL" dirty="0" smtClean="0"/>
              <a:t>Kwota dofinansowania </a:t>
            </a:r>
            <a:r>
              <a:rPr lang="pl-PL" dirty="0"/>
              <a:t>wyniosła wnioskowane </a:t>
            </a:r>
            <a:r>
              <a:rPr lang="pl-PL" dirty="0" smtClean="0"/>
              <a:t>93 601,00 </a:t>
            </a:r>
            <a:r>
              <a:rPr lang="pl-PL" dirty="0"/>
              <a:t>zł. W ramach realizacji </a:t>
            </a:r>
            <a:r>
              <a:rPr lang="pl-PL" dirty="0" smtClean="0"/>
              <a:t>projektu wykorzystano </a:t>
            </a:r>
            <a:r>
              <a:rPr lang="pl-PL" dirty="0"/>
              <a:t>środki własne w wysokości </a:t>
            </a:r>
            <a:r>
              <a:rPr lang="pl-PL" dirty="0" smtClean="0"/>
              <a:t>12 </a:t>
            </a:r>
            <a:r>
              <a:rPr lang="pl-PL" dirty="0"/>
              <a:t>000,00 zł.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687" y="257541"/>
            <a:ext cx="1819275" cy="11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42999" y="2294304"/>
            <a:ext cx="10313377" cy="405374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Opracowane, </a:t>
            </a:r>
            <a:r>
              <a:rPr lang="pl-PL" dirty="0" err="1" smtClean="0"/>
              <a:t>zdigitalizowane</a:t>
            </a:r>
            <a:r>
              <a:rPr lang="pl-PL" dirty="0" smtClean="0"/>
              <a:t> i udostępnione dokumenty </a:t>
            </a:r>
            <a:r>
              <a:rPr lang="pl-PL" dirty="0"/>
              <a:t>i materiały </a:t>
            </a:r>
            <a:r>
              <a:rPr lang="pl-PL" dirty="0" smtClean="0"/>
              <a:t>zostały przekazane przez </a:t>
            </a:r>
            <a:r>
              <a:rPr lang="pl-PL" dirty="0">
                <a:hlinkClick r:id="rId2"/>
              </a:rPr>
              <a:t>Zarząd Regionu Świętokrzyskiego NSZZ „Solidarność” </a:t>
            </a:r>
            <a:r>
              <a:rPr lang="pl-PL" dirty="0"/>
              <a:t>do </a:t>
            </a:r>
            <a:r>
              <a:rPr lang="pl-PL" dirty="0">
                <a:hlinkClick r:id="rId3"/>
              </a:rPr>
              <a:t>Biblioteki Uniwersyteckiej UJK </a:t>
            </a:r>
            <a:r>
              <a:rPr lang="pl-PL" dirty="0" smtClean="0"/>
              <a:t>w Kielcach, stanowiąc unikatową </a:t>
            </a:r>
            <a:r>
              <a:rPr lang="pl-PL" dirty="0"/>
              <a:t>spuściznę </a:t>
            </a:r>
            <a:r>
              <a:rPr lang="pl-PL" dirty="0" smtClean="0"/>
              <a:t>archiwalną i </a:t>
            </a:r>
            <a:r>
              <a:rPr lang="pl-PL" dirty="0"/>
              <a:t>są </a:t>
            </a:r>
            <a:r>
              <a:rPr lang="pl-PL" dirty="0" smtClean="0"/>
              <a:t>obecnie jedną 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cenniejszych kolekcji będących własnością Biblioteki Uniwersyteckiej UJK. 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Archiwalia  </a:t>
            </a:r>
            <a:r>
              <a:rPr lang="pl-PL" dirty="0"/>
              <a:t>zostały opracowane i udostępnione zgodnie z zasadami obowiązującymi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bibliotekach naukowych.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517" y="257541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42999" y="2294304"/>
            <a:ext cx="10313377" cy="405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wyniku realizacji projektu osiągnięto następujący cel główny</a:t>
            </a:r>
            <a:r>
              <a:rPr lang="pl-PL" sz="2400" dirty="0" smtClean="0"/>
              <a:t>:</a:t>
            </a:r>
          </a:p>
          <a:p>
            <a:pPr algn="just"/>
            <a:r>
              <a:rPr lang="pl-PL" dirty="0" smtClean="0"/>
              <a:t>Upowszechniono </a:t>
            </a:r>
            <a:r>
              <a:rPr lang="pl-PL" dirty="0"/>
              <a:t>cenne źródła do badań naukowych (dotąd nieznane i niepublikowane) poprzez kompleksowe opracowanie i udostępnienie dla badaczy, unikatowej kolekcji liczącej 2202 oryginalnych dokumentów i materiałów źródłowych dotyczących działalności NSZZ „Solidarność” oraz życia społeczno-gospodarczego w Polsce w latach 80.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początkach 90. (protokoły z posiedzeń, uchwały, komunikaty, programy, raporty, wykazy członków, listy obecności na zebraniach, różne pisma, postulaty pracownicze; oświadczenia, deklaracje; dokumenty i materiały dotyczące akcji protestacyjnych, strajków, stanu wojennego, prześladowań, internowania; plakaty i ulotki, rysunki, kalendarze, niezależna filatelistyka (znaczki, koperty i karty okolicznościowe), fotografie).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94" y="257541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100" dirty="0" smtClean="0"/>
              <a:t>Osiągnięto </a:t>
            </a:r>
            <a:r>
              <a:rPr lang="pl-PL" sz="3100" dirty="0"/>
              <a:t>cele szczegółowe</a:t>
            </a:r>
            <a:r>
              <a:rPr lang="pl-PL" sz="3100" dirty="0" smtClean="0"/>
              <a:t>:</a:t>
            </a:r>
          </a:p>
          <a:p>
            <a:pPr algn="just"/>
            <a:r>
              <a:rPr lang="pl-PL" dirty="0" smtClean="0"/>
              <a:t> </a:t>
            </a:r>
            <a:r>
              <a:rPr lang="pl-PL" dirty="0"/>
              <a:t>Zabezpieczono, zapewniono ochronę i zachowanie unikatowych dokumentów dla przyszłych pokoleń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Uzupełniono </a:t>
            </a:r>
            <a:r>
              <a:rPr lang="pl-PL" dirty="0"/>
              <a:t>i wzbogacono zbiory ogólnopolskich archiwaliów dotyczących ruchu solidarnościowego prezentowanych w wersji online m.in. przez warszawski Ośrodek Karta, gdańskie Europejskie Centrum Solidarności, „Archiwum Cyfrowe Solidarności</a:t>
            </a:r>
            <a:r>
              <a:rPr lang="pl-PL" dirty="0" smtClean="0"/>
              <a:t>".</a:t>
            </a:r>
          </a:p>
          <a:p>
            <a:pPr algn="just"/>
            <a:r>
              <a:rPr lang="pl-PL" dirty="0" smtClean="0"/>
              <a:t>Przyczyniono </a:t>
            </a:r>
            <a:r>
              <a:rPr lang="pl-PL" dirty="0"/>
              <a:t>się do toczącego się procesu wyrównywania szans dostępu do różnych publikacji osobom pochodzącym z małych miast i wsi lub innych miejsc oddalonych od ośrodków akademickich i naukowych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Stworzono </a:t>
            </a:r>
            <a:r>
              <a:rPr lang="pl-PL" dirty="0"/>
              <a:t>szansę dla wszystkich zainteresowanych na dotarcie do zasobów wiedzy z zakresu nauk politycznych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nauk społecznych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Przyczyniono </a:t>
            </a:r>
            <a:r>
              <a:rPr lang="pl-PL" dirty="0"/>
              <a:t>się do toczącego się procesu integracji społecznej zmierzającej do ograniczenia dyskryminacji wynikającej z braku odpowiedniej infrastruktury badawczo - edukacyjnej, m. in. stworzono warunki szkołom wyższym i ośrodkom naukowo - badawczym o charakterze dydaktycznym szerokiego współdziałania w tworzeniu Europejskiej Przestrzeni Badawczej oraz zwiększono potencjał naukowo-badawczy szkół wyższych poprzez poprawę jakości kształcenia i dostępu do wiedzy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Wzrost </a:t>
            </a:r>
            <a:r>
              <a:rPr lang="pl-PL" dirty="0" smtClean="0"/>
              <a:t>wartości informacyjnej </a:t>
            </a:r>
            <a:r>
              <a:rPr lang="pl-PL" dirty="0"/>
              <a:t>Biblioteki Cyfrowej UJK.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wyniku realizacji </a:t>
            </a:r>
            <a:r>
              <a:rPr lang="pl-PL" sz="2400" dirty="0" smtClean="0"/>
              <a:t>zadania </a:t>
            </a:r>
            <a:r>
              <a:rPr lang="pl-PL" sz="2400" dirty="0"/>
              <a:t>uzyskano następujące efekty projektu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sz="2400" dirty="0" smtClean="0"/>
          </a:p>
          <a:p>
            <a:pPr algn="just"/>
            <a:r>
              <a:rPr lang="pl-PL" dirty="0" smtClean="0"/>
              <a:t>Utworzono </a:t>
            </a:r>
            <a:r>
              <a:rPr lang="pl-PL" dirty="0"/>
              <a:t>kolekcję 2202 dokumentów elektronicznych (tj. 8102 wykonanych skanów) opracowanych i udostępnionych w sieci </a:t>
            </a:r>
            <a:r>
              <a:rPr lang="pl-PL" dirty="0" err="1"/>
              <a:t>i</a:t>
            </a:r>
            <a:r>
              <a:rPr lang="pl-PL" dirty="0" err="1" smtClean="0"/>
              <a:t>nternet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Zabezpieczono </a:t>
            </a:r>
            <a:r>
              <a:rPr lang="pl-PL" dirty="0" smtClean="0">
                <a:solidFill>
                  <a:schemeClr val="tx1"/>
                </a:solidFill>
              </a:rPr>
              <a:t>wartościowy</a:t>
            </a:r>
            <a:r>
              <a:rPr lang="pl-PL" dirty="0" smtClean="0"/>
              <a:t> </a:t>
            </a:r>
            <a:r>
              <a:rPr lang="pl-PL" dirty="0" smtClean="0"/>
              <a:t>zbiór </a:t>
            </a:r>
            <a:r>
              <a:rPr lang="pl-PL" dirty="0"/>
              <a:t>biblioteczny, dzięki zapewnieniu dostępu do treści materiałów, bez konieczności udostępniania oryginałów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Upowszechniono </a:t>
            </a:r>
            <a:r>
              <a:rPr lang="pl-PL" dirty="0"/>
              <a:t>cenne źródła do badań naukowych poprzez zapewnienie cyfrowej archiwizacji unikatowych materiałów </a:t>
            </a:r>
            <a:r>
              <a:rPr lang="pl-PL" dirty="0" smtClean="0"/>
              <a:t>dokumentujących Świętokrzyską </a:t>
            </a:r>
            <a:r>
              <a:rPr lang="pl-PL" dirty="0"/>
              <a:t>Solidarność oraz życie społeczno-gospodarcze w Polsce w latach 80. i początkach 90. </a:t>
            </a:r>
            <a:endParaRPr lang="pl-PL" dirty="0" smtClean="0"/>
          </a:p>
          <a:p>
            <a:pPr algn="just"/>
            <a:r>
              <a:rPr lang="pl-PL" dirty="0" smtClean="0"/>
              <a:t>Wzrosła wartość informacyjna </a:t>
            </a:r>
            <a:r>
              <a:rPr lang="pl-PL" dirty="0"/>
              <a:t>Biblioteki Cyfrowej UJK.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826622" cy="46423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400" dirty="0" smtClean="0"/>
              <a:t>Forma </a:t>
            </a:r>
            <a:r>
              <a:rPr lang="pl-PL" sz="3400" dirty="0"/>
              <a:t>i zakres udostępnienia</a:t>
            </a:r>
            <a:r>
              <a:rPr lang="pl-PL" sz="3400" dirty="0" smtClean="0"/>
              <a:t>:</a:t>
            </a:r>
          </a:p>
          <a:p>
            <a:endParaRPr lang="pl-PL" sz="2600" dirty="0"/>
          </a:p>
          <a:p>
            <a:pPr algn="just"/>
            <a:r>
              <a:rPr lang="pl-PL" sz="2600" dirty="0" smtClean="0"/>
              <a:t>Podstawową </a:t>
            </a:r>
            <a:r>
              <a:rPr lang="pl-PL" sz="2600" dirty="0"/>
              <a:t>formą prezentacji cyfrowych publikacji jest serwis Biblioteki Cyfrowej Uniwersytetu Jana Kochanowskiego w Kielcach (system </a:t>
            </a:r>
            <a:r>
              <a:rPr lang="pl-PL" sz="2600" dirty="0" err="1"/>
              <a:t>dLibra</a:t>
            </a:r>
            <a:r>
              <a:rPr lang="pl-PL" sz="2600" dirty="0"/>
              <a:t>). Dzieła prezentowane są w postaci plików pdf. Interfejsy systemów prezentacyjnych obsługują urządzenia mobilne</a:t>
            </a:r>
            <a:r>
              <a:rPr lang="pl-PL" sz="2600" dirty="0" smtClean="0"/>
              <a:t>. Forma </a:t>
            </a:r>
            <a:r>
              <a:rPr lang="pl-PL" sz="2600" dirty="0"/>
              <a:t>udostępniania: pliki PDF</a:t>
            </a:r>
            <a:r>
              <a:rPr lang="pl-PL" sz="2600" dirty="0" smtClean="0"/>
              <a:t>.</a:t>
            </a:r>
          </a:p>
          <a:p>
            <a:pPr algn="just"/>
            <a:r>
              <a:rPr lang="pl-PL" sz="2600" dirty="0" smtClean="0"/>
              <a:t>Zakres </a:t>
            </a:r>
            <a:r>
              <a:rPr lang="pl-PL" sz="2600" dirty="0"/>
              <a:t>udostępniania: </a:t>
            </a:r>
            <a:r>
              <a:rPr lang="pl-PL" sz="2600" dirty="0">
                <a:hlinkClick r:id="rId2"/>
              </a:rPr>
              <a:t>na platformie Biblioteki Cyfrowej Uniwersytetu Jana Kochanowskiego </a:t>
            </a:r>
            <a:r>
              <a:rPr lang="pl-PL" sz="2600" dirty="0" smtClean="0">
                <a:hlinkClick r:id="rId2"/>
              </a:rPr>
              <a:t/>
            </a:r>
            <a:br>
              <a:rPr lang="pl-PL" sz="2600" dirty="0" smtClean="0">
                <a:hlinkClick r:id="rId2"/>
              </a:rPr>
            </a:br>
            <a:r>
              <a:rPr lang="pl-PL" sz="2600" dirty="0" smtClean="0">
                <a:hlinkClick r:id="rId2"/>
              </a:rPr>
              <a:t>w </a:t>
            </a:r>
            <a:r>
              <a:rPr lang="pl-PL" sz="2600" dirty="0" smtClean="0">
                <a:hlinkClick r:id="rId2"/>
              </a:rPr>
              <a:t>Kielcach</a:t>
            </a:r>
            <a:r>
              <a:rPr lang="pl-PL" sz="2600" dirty="0" smtClean="0"/>
              <a:t> </a:t>
            </a:r>
            <a:r>
              <a:rPr lang="pl-PL" sz="2600" dirty="0" smtClean="0"/>
              <a:t>w </a:t>
            </a:r>
            <a:r>
              <a:rPr lang="pl-PL" sz="2600" dirty="0" smtClean="0"/>
              <a:t>zakładce KOLEKCJE, następnie PROJEKTY. </a:t>
            </a:r>
            <a:r>
              <a:rPr lang="pl-PL" sz="2600" dirty="0"/>
              <a:t>Część dokumentów jest udostępniona w ograniczonym zakresie wyłącznie z komputerów dla czytelników/użytkowników znajdujących się na terenie gmachu Biblioteki Uniwersyteckiej UJK w Kielcach (zgodnie z Ustawą z dnia 4 lutego 1994 r. o prawie autorskim i prawach pokrewnych oraz rozporządzeniem o ochronie danych osobowych</a:t>
            </a:r>
            <a:r>
              <a:rPr lang="pl-PL" sz="2600" dirty="0" smtClean="0"/>
              <a:t>).</a:t>
            </a:r>
          </a:p>
          <a:p>
            <a:pPr algn="just"/>
            <a:r>
              <a:rPr lang="pl-PL" sz="2600" dirty="0" smtClean="0"/>
              <a:t>Zrealizowano </a:t>
            </a:r>
            <a:r>
              <a:rPr lang="pl-PL" sz="2600" dirty="0"/>
              <a:t>zapis w umowie </a:t>
            </a:r>
            <a:r>
              <a:rPr lang="pl-PL" sz="2600" dirty="0" smtClean="0"/>
              <a:t>dotyczący </a:t>
            </a:r>
            <a:r>
              <a:rPr lang="pl-PL" sz="2600" dirty="0"/>
              <a:t>nieodpłatnego udostępnienia za pośrednictwem Internetu kopii cyfrowych publikacji, które powstały w </a:t>
            </a:r>
            <a:r>
              <a:rPr lang="pl-PL" sz="2600" dirty="0" smtClean="0"/>
              <a:t>ramach projektu, w administrowanym przez Bibliotekę Narodową serwisie Cyfrowa Biblioteka Narodowa POLONA. </a:t>
            </a:r>
            <a:r>
              <a:rPr lang="pl-PL" sz="2600" dirty="0"/>
              <a:t/>
            </a:r>
            <a:br>
              <a:rPr lang="pl-PL" sz="2600" dirty="0"/>
            </a:br>
            <a:endParaRPr lang="pl-PL" sz="26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86" y="576107"/>
            <a:ext cx="11826983" cy="577654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194431" y="1701143"/>
            <a:ext cx="1046284" cy="360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435969" y="3191608"/>
            <a:ext cx="1310054" cy="342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7112977" y="3534508"/>
            <a:ext cx="4756638" cy="2989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1882237">
            <a:off x="7440837" y="1073795"/>
            <a:ext cx="920871" cy="4182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5433646" y="3116282"/>
            <a:ext cx="844862" cy="4182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4545437">
            <a:off x="10498500" y="4056077"/>
            <a:ext cx="880875" cy="3841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7756199" y="680007"/>
            <a:ext cx="29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1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776546" y="2681654"/>
            <a:ext cx="2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2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1131062" y="4062046"/>
            <a:ext cx="38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3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923992" y="-50876"/>
            <a:ext cx="1118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/>
              <a:t>WEJDŹ na </a:t>
            </a:r>
            <a:r>
              <a:rPr lang="pl-PL" sz="4400" dirty="0" smtClean="0">
                <a:hlinkClick r:id="rId3"/>
              </a:rPr>
              <a:t>https</a:t>
            </a:r>
            <a:r>
              <a:rPr lang="pl-PL" sz="4400" dirty="0">
                <a:hlinkClick r:id="rId3"/>
              </a:rPr>
              <a:t>://bibliotekacyfrowa.ujk.edu.pl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6361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38" y="114651"/>
            <a:ext cx="10569323" cy="337554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360" y="3608363"/>
            <a:ext cx="7633700" cy="31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323</TotalTime>
  <Words>621</Words>
  <Application>Microsoft Office PowerPoint</Application>
  <PresentationFormat>Panoramiczny</PresentationFormat>
  <Paragraphs>70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Wingdings</vt:lpstr>
      <vt:lpstr>Crop</vt:lpstr>
      <vt:lpstr>Raport - PREZENTACJA EFEKTÓW projektu  udostępnienie online unikatowych dokumentów świętokrzyskiej "Solidarności"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Wejdź na https://www.ujk.edu.pl</vt:lpstr>
      <vt:lpstr>Wejdź na https://buk.ujk.edu.pl/</vt:lpstr>
      <vt:lpstr>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Wicha</dc:creator>
  <cp:lastModifiedBy>Karolina Wicha</cp:lastModifiedBy>
  <cp:revision>50</cp:revision>
  <dcterms:created xsi:type="dcterms:W3CDTF">2023-01-30T11:31:08Z</dcterms:created>
  <dcterms:modified xsi:type="dcterms:W3CDTF">2023-02-10T13:35:29Z</dcterms:modified>
</cp:coreProperties>
</file>